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ACB10-197B-4E19-90B3-2888A371FC86}" type="datetimeFigureOut">
              <a:rPr lang="ru-RU" smtClean="0"/>
              <a:t>07.05.2019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44D4723A-F835-4766-8D86-0F643725A2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65461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ACB10-197B-4E19-90B3-2888A371FC86}" type="datetimeFigureOut">
              <a:rPr lang="ru-RU" smtClean="0"/>
              <a:t>07.05.2019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4D4723A-F835-4766-8D86-0F643725A2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3620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ACB10-197B-4E19-90B3-2888A371FC86}" type="datetimeFigureOut">
              <a:rPr lang="ru-RU" smtClean="0"/>
              <a:t>07.05.2019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4D4723A-F835-4766-8D86-0F643725A21C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793133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ACB10-197B-4E19-90B3-2888A371FC86}" type="datetimeFigureOut">
              <a:rPr lang="ru-RU" smtClean="0"/>
              <a:t>07.05.2019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4D4723A-F835-4766-8D86-0F643725A2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27858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ACB10-197B-4E19-90B3-2888A371FC86}" type="datetimeFigureOut">
              <a:rPr lang="ru-RU" smtClean="0"/>
              <a:t>07.05.2019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4D4723A-F835-4766-8D86-0F643725A21C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316663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ACB10-197B-4E19-90B3-2888A371FC86}" type="datetimeFigureOut">
              <a:rPr lang="ru-RU" smtClean="0"/>
              <a:t>07.05.2019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4D4723A-F835-4766-8D86-0F643725A2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50185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ACB10-197B-4E19-90B3-2888A371FC86}" type="datetimeFigureOut">
              <a:rPr lang="ru-RU" smtClean="0"/>
              <a:t>07.05.2019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4723A-F835-4766-8D86-0F643725A2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62773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ACB10-197B-4E19-90B3-2888A371FC86}" type="datetimeFigureOut">
              <a:rPr lang="ru-RU" smtClean="0"/>
              <a:t>07.05.2019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4723A-F835-4766-8D86-0F643725A2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628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ACB10-197B-4E19-90B3-2888A371FC86}" type="datetimeFigureOut">
              <a:rPr lang="ru-RU" smtClean="0"/>
              <a:t>07.05.2019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4723A-F835-4766-8D86-0F643725A2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4349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ACB10-197B-4E19-90B3-2888A371FC86}" type="datetimeFigureOut">
              <a:rPr lang="ru-RU" smtClean="0"/>
              <a:t>07.05.2019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4D4723A-F835-4766-8D86-0F643725A2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774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ACB10-197B-4E19-90B3-2888A371FC86}" type="datetimeFigureOut">
              <a:rPr lang="ru-RU" smtClean="0"/>
              <a:t>07.05.2019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4D4723A-F835-4766-8D86-0F643725A2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625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ACB10-197B-4E19-90B3-2888A371FC86}" type="datetimeFigureOut">
              <a:rPr lang="ru-RU" smtClean="0"/>
              <a:t>07.05.2019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4D4723A-F835-4766-8D86-0F643725A2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8804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ACB10-197B-4E19-90B3-2888A371FC86}" type="datetimeFigureOut">
              <a:rPr lang="ru-RU" smtClean="0"/>
              <a:t>07.05.2019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4723A-F835-4766-8D86-0F643725A2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23853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ACB10-197B-4E19-90B3-2888A371FC86}" type="datetimeFigureOut">
              <a:rPr lang="ru-RU" smtClean="0"/>
              <a:t>07.05.2019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4723A-F835-4766-8D86-0F643725A2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2814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ACB10-197B-4E19-90B3-2888A371FC86}" type="datetimeFigureOut">
              <a:rPr lang="ru-RU" smtClean="0"/>
              <a:t>07.05.2019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4723A-F835-4766-8D86-0F643725A2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68724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ACB10-197B-4E19-90B3-2888A371FC86}" type="datetimeFigureOut">
              <a:rPr lang="ru-RU" smtClean="0"/>
              <a:t>07.05.2019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4D4723A-F835-4766-8D86-0F643725A2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6601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3ACB10-197B-4E19-90B3-2888A371FC86}" type="datetimeFigureOut">
              <a:rPr lang="ru-RU" smtClean="0"/>
              <a:t>07.05.2019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44D4723A-F835-4766-8D86-0F643725A2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636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&#1043;&#1086;&#1089;&#1091;&#1076;&#1072;&#1088;&#1089;&#1090;&#1074;&#1077;&#1085;&#1085;&#1072;&#1103;_&#1090;&#1072;&#1081;&#1085;&#1072;" TargetMode="External"/><Relationship Id="rId7" Type="http://schemas.openxmlformats.org/officeDocument/2006/relationships/hyperlink" Target="https://ru.wikipedia.org/wiki/&#1050;&#1086;&#1084;&#1084;&#1077;&#1088;&#1095;&#1077;&#1089;&#1082;&#1072;&#1103;_&#1090;&#1072;&#1081;&#1085;&#1072;" TargetMode="External"/><Relationship Id="rId2" Type="http://schemas.openxmlformats.org/officeDocument/2006/relationships/hyperlink" Target="https://myjus.ru/criminal-law/otvetstvennost-za-razglashenie-konfidencialnoj-informacii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onsultant.ru/document/cons_doc_LAW_61798/35f4fb38534799919febebd589466c9838f571b2/" TargetMode="External"/><Relationship Id="rId5" Type="http://schemas.openxmlformats.org/officeDocument/2006/relationships/hyperlink" Target="http://www.consultant.ru/document/cons_doc_LAW_2481/7e2c2bd9545ce01674bd18be2514c71fdcaef33f/" TargetMode="External"/><Relationship Id="rId4" Type="http://schemas.openxmlformats.org/officeDocument/2006/relationships/hyperlink" Target="https://www.profiz.ru/sr/4_2008/normativnaya_baza_raboty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Информация,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которую запрещено относить к государственной тайне и к конфиденциальной информации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132150" y="273979"/>
            <a:ext cx="3044423" cy="116955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1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Презентацию подготовил</a:t>
            </a:r>
          </a:p>
          <a:p>
            <a:r>
              <a:rPr lang="ru-RU" sz="1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студент РГПУ им. А.И. Герцена,</a:t>
            </a:r>
          </a:p>
          <a:p>
            <a:r>
              <a:rPr lang="ru-RU" sz="1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ИКНиТО</a:t>
            </a:r>
            <a:r>
              <a:rPr lang="ru-RU" sz="1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4 курса,</a:t>
            </a:r>
          </a:p>
          <a:p>
            <a:r>
              <a:rPr lang="ru-RU" sz="1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специальности ИВТ</a:t>
            </a:r>
          </a:p>
          <a:p>
            <a:r>
              <a:rPr lang="ru-RU" sz="1400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Бахурев</a:t>
            </a:r>
            <a:r>
              <a:rPr lang="ru-RU" sz="1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Николай</a:t>
            </a:r>
            <a:endParaRPr lang="ru-RU" sz="14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099087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96889" y="2725865"/>
            <a:ext cx="8911687" cy="1280890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60751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Определение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Государственная </a:t>
            </a:r>
            <a:r>
              <a:rPr lang="ru-RU" dirty="0" smtClean="0"/>
              <a:t>тайна - защищаемые </a:t>
            </a:r>
            <a:r>
              <a:rPr lang="ru-RU" dirty="0"/>
              <a:t>государством сведения в области его </a:t>
            </a:r>
            <a:endParaRPr lang="ru-RU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/>
              <a:t>Военной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/>
              <a:t>Внешнеполитической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/>
              <a:t>Экономической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/>
              <a:t>Разведывательной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/>
              <a:t>Контрразведывательной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/>
              <a:t>оперативно-розыскной </a:t>
            </a:r>
          </a:p>
          <a:p>
            <a:pPr marL="0" indent="0">
              <a:buNone/>
            </a:pPr>
            <a:r>
              <a:rPr lang="ru-RU" dirty="0" smtClean="0"/>
              <a:t>деятельности</a:t>
            </a:r>
            <a:r>
              <a:rPr lang="ru-RU" dirty="0"/>
              <a:t>, распространение которых может нанести ущерб </a:t>
            </a:r>
            <a:r>
              <a:rPr lang="ru-RU" dirty="0" smtClean="0"/>
              <a:t>государству.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43957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Сведения, не подлежащие отнесению к государственной тайне и засекречиванию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2838734"/>
            <a:ext cx="8915400" cy="3072488"/>
          </a:xfrm>
        </p:spPr>
        <p:txBody>
          <a:bodyPr/>
          <a:lstStyle/>
          <a:p>
            <a:r>
              <a:rPr lang="ru-RU" dirty="0"/>
              <a:t>о чрезвычайных происшествиях и катастрофах, угрожающих безопасности и здоровью граждан, и их последствиях, а также о стихийных бедствиях, их официальных прогнозах и последствиях;</a:t>
            </a:r>
          </a:p>
          <a:p>
            <a:r>
              <a:rPr lang="ru-RU" dirty="0"/>
              <a:t>о состоянии экологии, здравоохранения, санитарии, демографии, образования, культуры, сельского хозяйства, а также о состоянии преступности;</a:t>
            </a:r>
          </a:p>
          <a:p>
            <a:r>
              <a:rPr lang="ru-RU" dirty="0"/>
              <a:t>о привилегиях, компенсациях и социальных гарантиях, предоставляемых государством гражданам, должностным лицам, предприятиям, учреждениям и организациям;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3083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Сведения, не подлежащие отнесению к государственной тайне и засекречиванию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2838734"/>
            <a:ext cx="8915400" cy="3072488"/>
          </a:xfrm>
        </p:spPr>
        <p:txBody>
          <a:bodyPr/>
          <a:lstStyle/>
          <a:p>
            <a:r>
              <a:rPr lang="ru-RU" dirty="0"/>
              <a:t>о фактах нарушения прав и свобод человека и гражданина;</a:t>
            </a:r>
          </a:p>
          <a:p>
            <a:r>
              <a:rPr lang="ru-RU" dirty="0"/>
              <a:t>о размерах золотого запаса и государственных валютных резервах Российской Федерации;</a:t>
            </a:r>
          </a:p>
          <a:p>
            <a:r>
              <a:rPr lang="ru-RU" dirty="0"/>
              <a:t>о состоянии здоровья высших должностных лиц Российской Федерации;</a:t>
            </a:r>
          </a:p>
          <a:p>
            <a:r>
              <a:rPr lang="ru-RU" dirty="0"/>
              <a:t>о фактах нарушения законности органами государственной власти и их должностными лицами.</a:t>
            </a:r>
          </a:p>
        </p:txBody>
      </p:sp>
    </p:spTree>
    <p:extLst>
      <p:ext uri="{BB962C8B-B14F-4D97-AF65-F5344CB8AC3E}">
        <p14:creationId xmlns:p14="http://schemas.microsoft.com/office/powerpoint/2010/main" val="864020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Конфиденциальная информация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Конфиденциальность </a:t>
            </a:r>
            <a:r>
              <a:rPr lang="ru-RU" dirty="0"/>
              <a:t>информации – обязательное для выполнения лицом, получившим доступ к определенной информации, требование не передавать такую информацию третьим лицам без согласия ее </a:t>
            </a:r>
            <a:r>
              <a:rPr lang="ru-RU" dirty="0" smtClean="0"/>
              <a:t>обладателя.</a:t>
            </a:r>
          </a:p>
          <a:p>
            <a:endParaRPr lang="ru-RU" dirty="0"/>
          </a:p>
          <a:p>
            <a:r>
              <a:rPr lang="ru-RU" dirty="0" smtClean="0"/>
              <a:t>Например:</a:t>
            </a:r>
            <a:endParaRPr lang="ru-RU" dirty="0"/>
          </a:p>
          <a:p>
            <a:pPr>
              <a:buFont typeface="Wingdings" panose="05000000000000000000" pitchFamily="2" charset="2"/>
              <a:buChar char="§"/>
            </a:pPr>
            <a:r>
              <a:rPr lang="ru-RU" dirty="0"/>
              <a:t>сведения, составляющие врачебную или адвокатскую тайну, </a:t>
            </a:r>
            <a:endParaRPr lang="ru-RU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/>
              <a:t>тайну </a:t>
            </a:r>
            <a:r>
              <a:rPr lang="ru-RU" dirty="0"/>
              <a:t>исповеди, </a:t>
            </a:r>
            <a:endParaRPr lang="ru-RU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/>
              <a:t>переписки</a:t>
            </a:r>
            <a:r>
              <a:rPr lang="ru-RU" dirty="0"/>
              <a:t>, </a:t>
            </a:r>
            <a:endParaRPr lang="ru-RU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/>
              <a:t>телеграфные </a:t>
            </a:r>
            <a:r>
              <a:rPr lang="ru-RU" dirty="0"/>
              <a:t>и </a:t>
            </a:r>
            <a:r>
              <a:rPr lang="ru-RU" dirty="0" smtClean="0"/>
              <a:t>почтовые сообщения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20565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Срок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Срок исполнения обязанностей по соблюдению конфиденциальности информации, составляющей профессиональную тайну, может быть ограничен только с согласия гражданина (физического лица), предоставившего такую информацию о себе.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6635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Ответственность за разглашение конфиденциальной информации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Дисциплинарное взыскание</a:t>
            </a:r>
            <a:r>
              <a:rPr lang="ru-RU" dirty="0" smtClean="0"/>
              <a:t>.</a:t>
            </a:r>
          </a:p>
          <a:p>
            <a:r>
              <a:rPr lang="ru-RU" b="1" dirty="0"/>
              <a:t>Административное </a:t>
            </a:r>
            <a:r>
              <a:rPr lang="ru-RU" b="1" dirty="0" smtClean="0"/>
              <a:t>взыскание.</a:t>
            </a:r>
          </a:p>
          <a:p>
            <a:r>
              <a:rPr lang="ru-RU" b="1" dirty="0"/>
              <a:t>Уголовное наказание</a:t>
            </a:r>
            <a:r>
              <a:rPr lang="ru-RU" dirty="0" smtClean="0"/>
              <a:t>.</a:t>
            </a:r>
          </a:p>
          <a:p>
            <a:r>
              <a:rPr lang="ru-RU" b="1" dirty="0"/>
              <a:t>Гражданская ответственность</a:t>
            </a:r>
            <a:r>
              <a:rPr lang="ru-RU" dirty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72198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Коммерческая тайна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Режим </a:t>
            </a:r>
            <a:r>
              <a:rPr lang="ru-RU" dirty="0"/>
              <a:t>конфиденциальности информации, позволяющий её обладателю при существующих или возможных обстоятельствах увеличить доходы, избежать неоправданных расходов, сохранить положение на рынке товаров, работ, услуг или получить иную коммерческую </a:t>
            </a:r>
            <a:r>
              <a:rPr lang="ru-RU" dirty="0" smtClean="0"/>
              <a:t>выгоду. </a:t>
            </a:r>
          </a:p>
          <a:p>
            <a:pPr marL="0" indent="0">
              <a:buNone/>
            </a:pPr>
            <a:r>
              <a:rPr lang="ru-RU" dirty="0" smtClean="0"/>
              <a:t>Под </a:t>
            </a:r>
            <a:r>
              <a:rPr lang="ru-RU" dirty="0"/>
              <a:t>режимом конфиденциальности информации понимается введение и поддержание особых мер по защите информации.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85841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u="sng" dirty="0">
                <a:hlinkClick r:id="rId2"/>
              </a:rPr>
              <a:t>https://myjus.ru/criminal-law/otvetstvennost-za-razglashenie-konfidencialnoj-informacii/</a:t>
            </a:r>
            <a:endParaRPr lang="ru-RU" dirty="0"/>
          </a:p>
          <a:p>
            <a:r>
              <a:rPr lang="ru-RU" u="sng" dirty="0">
                <a:hlinkClick r:id="rId3"/>
              </a:rPr>
              <a:t>https://ru.wikipedia.org/wiki/Государственная_тайна</a:t>
            </a:r>
            <a:endParaRPr lang="ru-RU" dirty="0"/>
          </a:p>
          <a:p>
            <a:r>
              <a:rPr lang="ru-RU" u="sng" dirty="0">
                <a:hlinkClick r:id="rId4"/>
              </a:rPr>
              <a:t>https://www.profiz.ru/sr/4_2008/normativnaya_baza_raboty/</a:t>
            </a:r>
            <a:endParaRPr lang="ru-RU" dirty="0"/>
          </a:p>
          <a:p>
            <a:r>
              <a:rPr lang="ru-RU" u="sng" dirty="0">
                <a:hlinkClick r:id="rId5"/>
              </a:rPr>
              <a:t>http://www.consultant.ru/document/cons_doc_LAW_2481/7e2c2bd9545ce01674bd18be2514c71fdcaef33f/</a:t>
            </a:r>
            <a:endParaRPr lang="ru-RU" dirty="0"/>
          </a:p>
          <a:p>
            <a:r>
              <a:rPr lang="ru-RU" u="sng" dirty="0">
                <a:hlinkClick r:id="rId6"/>
              </a:rPr>
              <a:t>http://www.consultant.ru/document/cons_doc_LAW_61798/35f4fb38534799919febebd589466c9838f571b2/</a:t>
            </a:r>
            <a:endParaRPr lang="ru-RU" dirty="0"/>
          </a:p>
          <a:p>
            <a:r>
              <a:rPr lang="ru-RU" u="sng" dirty="0">
                <a:hlinkClick r:id="rId7"/>
              </a:rPr>
              <a:t>https://ru.wikipedia.org/wiki/Коммерческая_тайна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4601307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</TotalTime>
  <Words>360</Words>
  <Application>Microsoft Office PowerPoint</Application>
  <PresentationFormat>Широкоэкранный</PresentationFormat>
  <Paragraphs>51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Century Gothic</vt:lpstr>
      <vt:lpstr>Wingdings</vt:lpstr>
      <vt:lpstr>Wingdings 3</vt:lpstr>
      <vt:lpstr>Легкий дым</vt:lpstr>
      <vt:lpstr>Информация,</vt:lpstr>
      <vt:lpstr>Определение</vt:lpstr>
      <vt:lpstr>Сведения, не подлежащие отнесению к государственной тайне и засекречиванию</vt:lpstr>
      <vt:lpstr>Сведения, не подлежащие отнесению к государственной тайне и засекречиванию</vt:lpstr>
      <vt:lpstr>Конфиденциальная информация</vt:lpstr>
      <vt:lpstr>Срок</vt:lpstr>
      <vt:lpstr>Ответственность за разглашение конфиденциальной информации</vt:lpstr>
      <vt:lpstr>Коммерческая тайна </vt:lpstr>
      <vt:lpstr>Источники</vt:lpstr>
      <vt:lpstr>Спасибо за внимание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Информация</dc:title>
  <dc:creator>NickB</dc:creator>
  <cp:lastModifiedBy>NickB</cp:lastModifiedBy>
  <cp:revision>3</cp:revision>
  <dcterms:created xsi:type="dcterms:W3CDTF">2019-05-07T19:23:06Z</dcterms:created>
  <dcterms:modified xsi:type="dcterms:W3CDTF">2019-05-07T19:35:01Z</dcterms:modified>
</cp:coreProperties>
</file>